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1" r:id="rId4"/>
    <p:sldId id="291" r:id="rId5"/>
    <p:sldId id="395" r:id="rId6"/>
    <p:sldId id="398" r:id="rId7"/>
    <p:sldId id="371" r:id="rId8"/>
    <p:sldId id="372" r:id="rId9"/>
    <p:sldId id="362" r:id="rId10"/>
    <p:sldId id="375" r:id="rId11"/>
    <p:sldId id="389" r:id="rId12"/>
    <p:sldId id="379" r:id="rId13"/>
    <p:sldId id="413" r:id="rId14"/>
    <p:sldId id="380" r:id="rId15"/>
    <p:sldId id="377" r:id="rId16"/>
    <p:sldId id="378" r:id="rId17"/>
    <p:sldId id="382" r:id="rId18"/>
    <p:sldId id="383" r:id="rId19"/>
    <p:sldId id="390" r:id="rId20"/>
    <p:sldId id="407" r:id="rId21"/>
    <p:sldId id="410" r:id="rId22"/>
    <p:sldId id="387" r:id="rId23"/>
    <p:sldId id="408" r:id="rId24"/>
    <p:sldId id="416" r:id="rId25"/>
    <p:sldId id="388" r:id="rId26"/>
    <p:sldId id="391" r:id="rId27"/>
    <p:sldId id="414" r:id="rId28"/>
    <p:sldId id="400" r:id="rId29"/>
    <p:sldId id="399" r:id="rId30"/>
    <p:sldId id="404" r:id="rId31"/>
    <p:sldId id="265" r:id="rId32"/>
  </p:sldIdLst>
  <p:sldSz cx="18288000" cy="10287000"/>
  <p:notesSz cx="6858000" cy="9144000"/>
  <p:embeddedFontLst>
    <p:embeddedFont>
      <p:font typeface="Nanum Square Bold" panose="020B0600000101010101" charset="-127"/>
      <p:regular r:id="rId34"/>
      <p:bold r:id="rId35"/>
    </p:embeddedFont>
    <p:embeddedFont>
      <p:font typeface="Source Han Sans KR Bold" panose="020B0600000101010101" charset="-127"/>
      <p:regular r:id="rId36"/>
    </p:embeddedFont>
    <p:embeddedFont>
      <p:font typeface="Source Han Sans KR Medium" panose="020B0600000101010101" charset="-127"/>
      <p:regular r:id="rId37"/>
    </p:embeddedFont>
    <p:embeddedFont>
      <p:font typeface="Bahnschrift" panose="020B0502040204020203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282"/>
    <a:srgbClr val="4E92B4"/>
    <a:srgbClr val="7CD4D2"/>
    <a:srgbClr val="084C6E"/>
    <a:srgbClr val="2B2C40"/>
    <a:srgbClr val="C3DDFF"/>
    <a:srgbClr val="E3EDD5"/>
    <a:srgbClr val="A3E6E4"/>
    <a:srgbClr val="CFD0FA"/>
    <a:srgbClr val="E0D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3397" autoAdjust="0"/>
  </p:normalViewPr>
  <p:slideViewPr>
    <p:cSldViewPr>
      <p:cViewPr varScale="1">
        <p:scale>
          <a:sx n="59" d="100"/>
          <a:sy n="59" d="100"/>
        </p:scale>
        <p:origin x="5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D4D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6-40AF-8DE3-399EE28A8B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B628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6-40AF-8DE3-399EE28A8B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E92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6-40AF-8DE3-399EE28A8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소개는 간략히 드리면 저는 블록체인에서 </a:t>
            </a:r>
            <a:r>
              <a:rPr lang="en-US" altLang="ko-KR" dirty="0"/>
              <a:t>3</a:t>
            </a:r>
            <a:r>
              <a:rPr lang="ko-KR" altLang="en-US" dirty="0"/>
              <a:t>년간 트레이딩 파트의 실무경험을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매매를 하면서 </a:t>
            </a:r>
            <a:r>
              <a:rPr lang="en-US" altLang="ko-KR" dirty="0"/>
              <a:t>‘</a:t>
            </a:r>
            <a:r>
              <a:rPr lang="ko-KR" altLang="en-US" dirty="0"/>
              <a:t>부족했던 부분이나 이런 기능이 있었으면 좋겠다</a:t>
            </a:r>
            <a:r>
              <a:rPr lang="en-US" altLang="ko-KR" dirty="0"/>
              <a:t>’</a:t>
            </a:r>
            <a:r>
              <a:rPr lang="ko-KR" altLang="en-US" dirty="0"/>
              <a:t>고 생각했던 점을 반영해 이번 프로젝트에 도입했습니다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</a:t>
            </a:r>
            <a:r>
              <a:rPr lang="ko-KR" altLang="en-US" dirty="0" err="1"/>
              <a:t>추구하는것은</a:t>
            </a:r>
            <a:r>
              <a:rPr lang="ko-KR" altLang="en-US" dirty="0"/>
              <a:t> 손쉬운 자동 매매 시스템입니다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설계할때 서버를 </a:t>
            </a:r>
            <a:r>
              <a:rPr lang="en-US" altLang="ko-KR" dirty="0"/>
              <a:t>3</a:t>
            </a:r>
            <a:r>
              <a:rPr lang="ko-KR" altLang="en-US" dirty="0"/>
              <a:t>개로 분할 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서버는 각각 </a:t>
            </a:r>
            <a:r>
              <a:rPr lang="en-US" altLang="ko-KR" dirty="0"/>
              <a:t>aws-EC2 Instance </a:t>
            </a:r>
            <a:r>
              <a:rPr lang="ko-KR" altLang="en-US" dirty="0"/>
              <a:t>에 올려놓았고</a:t>
            </a:r>
            <a:r>
              <a:rPr lang="en-US" altLang="ko-KR" dirty="0"/>
              <a:t>, </a:t>
            </a:r>
            <a:r>
              <a:rPr lang="ko-KR" altLang="en-US" dirty="0" err="1"/>
              <a:t>프리티어를</a:t>
            </a:r>
            <a:r>
              <a:rPr lang="ko-KR" altLang="en-US" dirty="0"/>
              <a:t> </a:t>
            </a:r>
            <a:r>
              <a:rPr lang="ko-KR" altLang="en-US" dirty="0" err="1"/>
              <a:t>사용하다보니</a:t>
            </a:r>
            <a:r>
              <a:rPr lang="ko-KR" altLang="en-US" dirty="0"/>
              <a:t> 금방서버가 뻗기도 해서 분산의 필요성을 </a:t>
            </a:r>
            <a:r>
              <a:rPr lang="ko-KR" altLang="en-US" dirty="0" err="1"/>
              <a:t>느꼇습니다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프론트엔드는 </a:t>
            </a:r>
            <a:r>
              <a:rPr lang="en-US" altLang="ko-KR" dirty="0"/>
              <a:t>~~</a:t>
            </a:r>
            <a:r>
              <a:rPr lang="ko-KR" altLang="en-US" dirty="0"/>
              <a:t>툴들을 사용했고</a:t>
            </a:r>
            <a:r>
              <a:rPr lang="en-US" altLang="ko-KR" dirty="0"/>
              <a:t>(</a:t>
            </a:r>
            <a:r>
              <a:rPr lang="ko-KR" altLang="en-US" dirty="0"/>
              <a:t>간략히</a:t>
            </a:r>
            <a:r>
              <a:rPr lang="en-US" altLang="ko-KR" dirty="0"/>
              <a:t>) </a:t>
            </a:r>
          </a:p>
          <a:p>
            <a:pPr marL="0" indent="0">
              <a:buFontTx/>
              <a:buNone/>
            </a:pPr>
            <a:r>
              <a:rPr lang="ko-KR" altLang="en-US" dirty="0"/>
              <a:t>실시간 거래가 원할하게 진행되는 </a:t>
            </a:r>
            <a:r>
              <a:rPr lang="en-US" altLang="ko-KR" dirty="0"/>
              <a:t>SPA </a:t>
            </a:r>
            <a:r>
              <a:rPr lang="ko-KR" altLang="en-US" dirty="0"/>
              <a:t>를 만들기위해 </a:t>
            </a:r>
            <a:r>
              <a:rPr lang="en-US" altLang="ko-KR" dirty="0"/>
              <a:t>Vue.js 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채팅서버는 프론트엔드와의 통신을 위해 소켓</a:t>
            </a:r>
            <a:r>
              <a:rPr lang="en-US" altLang="ko-KR" dirty="0"/>
              <a:t>io</a:t>
            </a:r>
            <a:r>
              <a:rPr lang="ko-KR" altLang="en-US" dirty="0"/>
              <a:t> 라이브러리를 사용했고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백엔드와 프론트엔와의 통신을 위해서는 </a:t>
            </a:r>
            <a:r>
              <a:rPr lang="en-US" altLang="ko-KR" dirty="0"/>
              <a:t>axios 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백엔드는 메이븐 스프링 </a:t>
            </a:r>
            <a:r>
              <a:rPr lang="en-US" altLang="ko-KR" dirty="0"/>
              <a:t>MVC </a:t>
            </a:r>
            <a:r>
              <a:rPr lang="ko-KR" altLang="en-US" dirty="0"/>
              <a:t>프레임워크를 선택했고</a:t>
            </a:r>
            <a:r>
              <a:rPr lang="en-US" altLang="ko-KR" dirty="0"/>
              <a:t>, (Vue +</a:t>
            </a:r>
            <a:r>
              <a:rPr lang="ko-KR" altLang="en-US" dirty="0"/>
              <a:t> </a:t>
            </a:r>
            <a:r>
              <a:rPr lang="en-US" altLang="ko-KR" dirty="0"/>
              <a:t>Springboot</a:t>
            </a:r>
            <a:r>
              <a:rPr lang="ko-KR" altLang="en-US" dirty="0"/>
              <a:t>가 국룰이지만 실무에서는 </a:t>
            </a:r>
            <a:r>
              <a:rPr lang="en-US" altLang="ko-KR" dirty="0"/>
              <a:t>Spring </a:t>
            </a:r>
            <a:r>
              <a:rPr lang="ko-KR" altLang="en-US" dirty="0"/>
              <a:t>프레임워크를 선호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빗썸</a:t>
            </a:r>
            <a:r>
              <a:rPr lang="en-US" altLang="ko-KR" dirty="0"/>
              <a:t>API</a:t>
            </a:r>
            <a:r>
              <a:rPr lang="ko-KR" altLang="en-US" dirty="0"/>
              <a:t> 통신</a:t>
            </a:r>
            <a:r>
              <a:rPr lang="en-US" altLang="ko-KR" dirty="0"/>
              <a:t>,  QR </a:t>
            </a:r>
            <a:r>
              <a:rPr lang="ko-KR" altLang="en-US" dirty="0"/>
              <a:t>로그인</a:t>
            </a:r>
            <a:r>
              <a:rPr lang="en-US" altLang="ko-KR" dirty="0"/>
              <a:t>,  SMS alert </a:t>
            </a:r>
            <a:r>
              <a:rPr lang="ko-KR" altLang="en-US" dirty="0"/>
              <a:t>기능등을 구현하기 위해 필요한 라이브러리를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디비는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Mysql + mybatis </a:t>
            </a:r>
            <a:r>
              <a:rPr lang="ko-KR" altLang="en-US" dirty="0"/>
              <a:t>조합을 사용했고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</a:t>
            </a:r>
          </a:p>
          <a:p>
            <a:endParaRPr lang="en-US" altLang="ko-KR" dirty="0"/>
          </a:p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0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  <a:r>
              <a:rPr lang="en-US" altLang="ko-KR" dirty="0"/>
              <a:t>4</a:t>
            </a:r>
            <a:r>
              <a:rPr lang="ko-KR" altLang="en-US" dirty="0"/>
              <a:t>시간 수업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촉박한 시간에 비해 많은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r>
              <a:rPr lang="en-US" altLang="ko-KR" dirty="0"/>
              <a:t>QR </a:t>
            </a:r>
            <a:r>
              <a:rPr lang="ko-KR" altLang="en-US" dirty="0"/>
              <a:t>촬영시 촬영한 디바이스의 정보를 백엔드로 전달해주고 싶었지만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위해서 필요한 기술로 네이티브앱 개발능력이 요구되었다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시간관계상</a:t>
            </a:r>
            <a:r>
              <a:rPr lang="en-US" altLang="ko-KR" dirty="0"/>
              <a:t>) </a:t>
            </a:r>
            <a:r>
              <a:rPr lang="ko-KR" altLang="en-US" dirty="0"/>
              <a:t>이로 인해 부득이하게 </a:t>
            </a:r>
            <a:r>
              <a:rPr lang="en-US" altLang="ko-KR" dirty="0"/>
              <a:t>IP </a:t>
            </a:r>
            <a:r>
              <a:rPr lang="ko-KR" altLang="en-US" dirty="0"/>
              <a:t>확인으로 로그인 구현할 수밖에 없었다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빗썸 </a:t>
            </a:r>
            <a:r>
              <a:rPr lang="en-US" altLang="ko-KR" dirty="0"/>
              <a:t>API </a:t>
            </a:r>
            <a:r>
              <a:rPr lang="ko-KR" altLang="en-US" dirty="0"/>
              <a:t>통신으로 호가 조회를 해서 차트를 직접 만들었으나 우리가 원하는 핵심기능을 우선하기 위해</a:t>
            </a:r>
            <a:endParaRPr lang="en-US" altLang="ko-KR" dirty="0"/>
          </a:p>
          <a:p>
            <a:r>
              <a:rPr lang="ko-KR" altLang="en-US" dirty="0"/>
              <a:t>위젯을 썻다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오더북은 빗썸</a:t>
            </a:r>
            <a:r>
              <a:rPr lang="en-US" altLang="ko-KR" dirty="0"/>
              <a:t>API </a:t>
            </a:r>
            <a:r>
              <a:rPr lang="ko-KR" altLang="en-US" dirty="0"/>
              <a:t>통신을 통해 직접 구현한 것 입니다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서버에서 사용자가 입력한 감시가와 현재의 </a:t>
            </a:r>
            <a:r>
              <a:rPr lang="en-US" altLang="ko-KR" dirty="0"/>
              <a:t>USDT </a:t>
            </a:r>
            <a:r>
              <a:rPr lang="ko-KR" altLang="en-US" dirty="0"/>
              <a:t>시장가의 가격을 비교하는 비즈니스 로직을 실행중 </a:t>
            </a:r>
            <a:r>
              <a:rPr lang="en-US" altLang="ko-KR" dirty="0"/>
              <a:t>= </a:t>
            </a:r>
            <a:r>
              <a:rPr lang="ko-KR" altLang="en-US" dirty="0"/>
              <a:t>미체결 </a:t>
            </a:r>
            <a:r>
              <a:rPr lang="en-US" altLang="ko-KR" dirty="0"/>
              <a:t>= </a:t>
            </a:r>
            <a:r>
              <a:rPr lang="ko-KR" altLang="en-US" dirty="0"/>
              <a:t>감시가 계속 반복되고 있는중</a:t>
            </a:r>
            <a:endParaRPr lang="en-US" altLang="ko-KR" dirty="0"/>
          </a:p>
          <a:p>
            <a:r>
              <a:rPr lang="ko-KR" altLang="en-US" dirty="0"/>
              <a:t>미체결 클릭 취소 </a:t>
            </a:r>
            <a:r>
              <a:rPr lang="en-US" altLang="ko-KR" dirty="0"/>
              <a:t>&gt; </a:t>
            </a:r>
            <a:r>
              <a:rPr lang="ko-KR" altLang="en-US" dirty="0"/>
              <a:t>취소완료 </a:t>
            </a:r>
            <a:r>
              <a:rPr lang="en-US" altLang="ko-KR" dirty="0"/>
              <a:t>(</a:t>
            </a:r>
            <a:r>
              <a:rPr lang="ko-KR" altLang="en-US" dirty="0"/>
              <a:t>빠른설명</a:t>
            </a:r>
            <a:r>
              <a:rPr lang="en-US" altLang="ko-KR" dirty="0"/>
              <a:t>) &gt; </a:t>
            </a:r>
            <a:r>
              <a:rPr lang="ko-KR" altLang="en-US" dirty="0"/>
              <a:t>백엔드 서버의 비즈니스 로직도 중단</a:t>
            </a:r>
            <a:endParaRPr lang="en-US" altLang="ko-KR" dirty="0"/>
          </a:p>
          <a:p>
            <a:r>
              <a:rPr lang="ko-KR" altLang="en-US" dirty="0"/>
              <a:t>최소청산금액을 </a:t>
            </a:r>
            <a:r>
              <a:rPr lang="en-US" altLang="ko-KR" dirty="0"/>
              <a:t>1410 4</a:t>
            </a:r>
            <a:r>
              <a:rPr lang="ko-KR" altLang="en-US" dirty="0"/>
              <a:t>개 최대는 </a:t>
            </a:r>
            <a:r>
              <a:rPr lang="en-US" altLang="ko-KR" dirty="0"/>
              <a:t>1425 4 </a:t>
            </a:r>
            <a:r>
              <a:rPr lang="ko-KR" altLang="en-US" dirty="0"/>
              <a:t>실행 </a:t>
            </a:r>
            <a:r>
              <a:rPr lang="en-US" altLang="ko-KR" dirty="0"/>
              <a:t>&gt; </a:t>
            </a:r>
            <a:r>
              <a:rPr lang="ko-KR" altLang="en-US" dirty="0"/>
              <a:t>체결완료 </a:t>
            </a:r>
            <a:r>
              <a:rPr lang="en-US" altLang="ko-KR" dirty="0"/>
              <a:t>(</a:t>
            </a:r>
            <a:r>
              <a:rPr lang="ko-KR" altLang="en-US" dirty="0"/>
              <a:t>워크벤치 </a:t>
            </a:r>
            <a:r>
              <a:rPr lang="en-US" altLang="ko-KR" dirty="0"/>
              <a:t>select * from personal_trade; </a:t>
            </a:r>
            <a:r>
              <a:rPr lang="ko-KR" altLang="en-US" dirty="0"/>
              <a:t>에서 </a:t>
            </a:r>
            <a:r>
              <a:rPr lang="en-US" altLang="ko-KR" dirty="0"/>
              <a:t>low_price </a:t>
            </a:r>
            <a:r>
              <a:rPr lang="ko-KR" altLang="en-US" dirty="0"/>
              <a:t>를 시장가로 변경 </a:t>
            </a:r>
            <a:r>
              <a:rPr lang="en-US" altLang="ko-KR" dirty="0"/>
              <a:t>&gt; </a:t>
            </a:r>
          </a:p>
          <a:p>
            <a:r>
              <a:rPr lang="ko-KR" altLang="en-US" dirty="0"/>
              <a:t>최소청산 금액보다 이하가되면 실행</a:t>
            </a:r>
            <a:r>
              <a:rPr lang="en-US" altLang="ko-KR" dirty="0"/>
              <a:t>, </a:t>
            </a:r>
            <a:r>
              <a:rPr lang="ko-KR" altLang="en-US" dirty="0"/>
              <a:t>최대청산 금액보다 이상이되도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김프</a:t>
            </a:r>
            <a:endParaRPr lang="en-US" altLang="ko-KR" dirty="0"/>
          </a:p>
          <a:p>
            <a:r>
              <a:rPr lang="ko-KR" altLang="en-US" dirty="0"/>
              <a:t>입력하고 실행 </a:t>
            </a:r>
            <a:r>
              <a:rPr lang="en-US" altLang="ko-KR" dirty="0"/>
              <a:t>&gt; </a:t>
            </a:r>
            <a:r>
              <a:rPr lang="ko-KR" altLang="en-US" dirty="0"/>
              <a:t>블럭처리 확인됨 </a:t>
            </a:r>
            <a:r>
              <a:rPr lang="en-US" altLang="ko-KR" dirty="0"/>
              <a:t>&gt; TR</a:t>
            </a:r>
            <a:r>
              <a:rPr lang="ko-KR" altLang="en-US" dirty="0"/>
              <a:t>에서 미체결 보임 </a:t>
            </a:r>
            <a:r>
              <a:rPr lang="en-US" altLang="ko-KR" dirty="0"/>
              <a:t>&gt; </a:t>
            </a:r>
            <a:r>
              <a:rPr lang="ko-KR" altLang="en-US" dirty="0"/>
              <a:t>취소 </a:t>
            </a:r>
            <a:r>
              <a:rPr lang="en-US" altLang="ko-KR" dirty="0"/>
              <a:t>&gt; </a:t>
            </a:r>
            <a:r>
              <a:rPr lang="ko-KR" altLang="en-US" dirty="0"/>
              <a:t>취소완료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Plusform(</a:t>
            </a:r>
            <a:r>
              <a:rPr lang="ko-KR" altLang="en-US" dirty="0"/>
              <a:t>아무입력값없어야함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그물망 로직구현 </a:t>
            </a:r>
            <a:r>
              <a:rPr lang="en-US" altLang="ko-KR" dirty="0"/>
              <a:t>&gt; </a:t>
            </a:r>
            <a:r>
              <a:rPr lang="ko-KR" altLang="en-US" dirty="0"/>
              <a:t>보여주기만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5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거래내역 방금한거 보여줌 </a:t>
            </a:r>
            <a:r>
              <a:rPr lang="en-US" altLang="ko-KR" dirty="0"/>
              <a:t>&gt; </a:t>
            </a:r>
            <a:r>
              <a:rPr lang="ko-KR" altLang="en-US" dirty="0"/>
              <a:t>빗썸이랑 동일함을 보여줌 </a:t>
            </a:r>
            <a:r>
              <a:rPr lang="en-US" altLang="ko-KR" dirty="0"/>
              <a:t>&gt; </a:t>
            </a:r>
            <a:r>
              <a:rPr lang="ko-KR" altLang="en-US" dirty="0"/>
              <a:t>자산 셀렉트 박스 보여줌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자산전체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해놓고 </a:t>
            </a:r>
            <a:r>
              <a:rPr lang="en-US" altLang="ko-KR" dirty="0"/>
              <a:t>&gt; </a:t>
            </a:r>
            <a:r>
              <a:rPr lang="ko-KR" altLang="en-US" dirty="0"/>
              <a:t>거래전체 </a:t>
            </a:r>
            <a:r>
              <a:rPr lang="en-US" altLang="ko-KR" dirty="0"/>
              <a:t>&gt; </a:t>
            </a: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</a:t>
            </a:r>
            <a:r>
              <a:rPr lang="en-US" altLang="ko-KR" dirty="0"/>
              <a:t>, </a:t>
            </a:r>
            <a:r>
              <a:rPr lang="ko-KR" altLang="en-US" dirty="0"/>
              <a:t>입금</a:t>
            </a:r>
            <a:r>
              <a:rPr lang="en-US" altLang="ko-KR" dirty="0"/>
              <a:t>, </a:t>
            </a:r>
            <a:r>
              <a:rPr lang="ko-KR" altLang="en-US" dirty="0"/>
              <a:t>출금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차트화면처럼 수익구조 패턴 수익이 비교적 명확하기에 저희는 이것을 기본전략인 </a:t>
            </a:r>
            <a:r>
              <a:rPr lang="en-US" altLang="ko-KR" dirty="0"/>
              <a:t>fixed </a:t>
            </a:r>
            <a:r>
              <a:rPr lang="ko-KR" altLang="en-US" dirty="0"/>
              <a:t>로 가져갈려고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한번만 자동 거래를 입력해두면 </a:t>
            </a:r>
            <a:r>
              <a:rPr lang="en-US" altLang="ko-KR" dirty="0"/>
              <a:t>1</a:t>
            </a:r>
            <a:r>
              <a:rPr lang="ko-KR" altLang="en-US" dirty="0" err="1"/>
              <a:t>년이후</a:t>
            </a:r>
            <a:r>
              <a:rPr lang="ko-KR" altLang="en-US" dirty="0"/>
              <a:t> 찾아갔더니 </a:t>
            </a:r>
            <a:r>
              <a:rPr lang="en-US" altLang="ko-KR" dirty="0"/>
              <a:t>8%</a:t>
            </a:r>
            <a:r>
              <a:rPr lang="ko-KR" altLang="en-US" dirty="0"/>
              <a:t>가량의 수익이 발생하는 굉장히 편리한 전략이라고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하나만 작성 수정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29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프로덕트 </a:t>
            </a:r>
            <a:r>
              <a:rPr lang="ko-KR" altLang="en-US" dirty="0" err="1"/>
              <a:t>버티컬을</a:t>
            </a:r>
            <a:r>
              <a:rPr lang="ko-KR" altLang="en-US" dirty="0"/>
              <a:t> </a:t>
            </a:r>
            <a:r>
              <a:rPr lang="ko-KR" altLang="en-US" dirty="0" err="1"/>
              <a:t>넓히기위해</a:t>
            </a:r>
            <a:r>
              <a:rPr lang="ko-KR" altLang="en-US" dirty="0"/>
              <a:t> 상품영역확대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 경험이 있으신 분들은 수익실현은 비교적 쉽지만 손실 청산은 어려운 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1300</a:t>
            </a:r>
            <a:r>
              <a:rPr lang="ko-KR" altLang="en-US" dirty="0"/>
              <a:t>원이되면 손해가 크니 팔아야지 하면서도 막상 </a:t>
            </a:r>
            <a:r>
              <a:rPr lang="en-US" altLang="ko-KR" dirty="0"/>
              <a:t>1300</a:t>
            </a:r>
            <a:r>
              <a:rPr lang="ko-KR" altLang="en-US" dirty="0"/>
              <a:t>원 이하가 되어도 손실 감내가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국내 거래소는 단방향 거래만 지원하기에 차가운 기계의 심장처럼 매매하기 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부분을 저희는 공략하기 위해 양방향 거래가 가능하도록 구현했습니다</a:t>
            </a:r>
            <a:endParaRPr lang="en-US" altLang="ko-KR" dirty="0"/>
          </a:p>
          <a:p>
            <a:r>
              <a:rPr lang="ko-KR" altLang="en-US" dirty="0"/>
              <a:t>최대 희망가격과 최소 손실가격을 설정할 수 있게 만들어 먼저 도달하는 주문이 실행되도록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안정적인 기본 수익 전략을 가져감과 동시에 추가 기능을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유저간 선호도에 따른 선택지를 넓혔다는 점이 주요합니다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따른 하이리스크 하이리턴을 감수하느냐는 유저의 선택으로 남게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3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현재 선별적인 가입만 받는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와 게시판의 경우 특이사항은 없으나</a:t>
            </a:r>
            <a:endParaRPr lang="en-US" altLang="ko-KR" dirty="0"/>
          </a:p>
          <a:p>
            <a:r>
              <a:rPr lang="ko-KR" altLang="en-US" dirty="0"/>
              <a:t>저희의 </a:t>
            </a:r>
            <a:r>
              <a:rPr lang="ko-KR" altLang="en-US" dirty="0" err="1"/>
              <a:t>메인인</a:t>
            </a:r>
            <a:r>
              <a:rPr lang="ko-KR" altLang="en-US" dirty="0"/>
              <a:t> 트레이드의 경우 대부분이 거래소 </a:t>
            </a:r>
            <a:r>
              <a:rPr lang="en-US" altLang="ko-KR" dirty="0"/>
              <a:t>API </a:t>
            </a:r>
            <a:r>
              <a:rPr lang="ko-KR" altLang="en-US" dirty="0"/>
              <a:t>와 관련된 파라미터라고 보시면 됩니다</a:t>
            </a:r>
            <a:r>
              <a:rPr lang="en-US" altLang="ko-KR" dirty="0"/>
              <a:t>.  </a:t>
            </a:r>
            <a:r>
              <a:rPr lang="ko-KR" altLang="en-US" dirty="0"/>
              <a:t>이는 후반부에 다시 설명드릴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38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10" Type="http://schemas.openxmlformats.org/officeDocument/2006/relationships/image" Target="../media/image42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5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9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Alert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FDD27D-E3D9-D4B6-5095-F89986ED4978}"/>
              </a:ext>
            </a:extLst>
          </p:cNvPr>
          <p:cNvGraphicFramePr>
            <a:graphicFrameLocks noGrp="1"/>
          </p:cNvGraphicFramePr>
          <p:nvPr/>
        </p:nvGraphicFramePr>
        <p:xfrm>
          <a:off x="12428016" y="5560354"/>
          <a:ext cx="3600000" cy="1512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Api_key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작성키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시크릿 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insert_api_secret_key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E716A3-8732-54E0-FF8C-20BC970D128C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7705547"/>
          <a:ext cx="3600000" cy="238881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Reply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04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info_no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날짜</a:t>
                      </a:r>
                      <a:r>
                        <a:rPr lang="en-US" altLang="ko-Kore-KR" sz="800" dirty="0"/>
                        <a:t>/</a:t>
                      </a:r>
                      <a:r>
                        <a:rPr lang="ko-KR" altLang="en-US" sz="800" dirty="0"/>
                        <a:t>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좋아요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DCAC04-2EC3-1041-2D08-10196E79BE01}"/>
              </a:ext>
            </a:extLst>
          </p:cNvPr>
          <p:cNvGraphicFramePr>
            <a:graphicFrameLocks noGrp="1"/>
          </p:cNvGraphicFramePr>
          <p:nvPr/>
        </p:nvGraphicFramePr>
        <p:xfrm>
          <a:off x="1976201" y="1782789"/>
          <a:ext cx="3600000" cy="376370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personal_</a:t>
                      </a:r>
                      <a:r>
                        <a:rPr lang="en-US" altLang="ko-Kore-KR" sz="1200" dirty="0"/>
                        <a:t>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BIGINT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주문</a:t>
                      </a:r>
                      <a:r>
                        <a:rPr lang="ko-KR" altLang="en-US" sz="800" dirty="0"/>
                        <a:t>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393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상태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status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8481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F87CB4B-D9D5-5A28-D46D-A2F276465A45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1782789"/>
          <a:ext cx="3600000" cy="295442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Noticeboard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9E3D18A-4846-9D62-7F14-167BF603AE69}"/>
              </a:ext>
            </a:extLst>
          </p:cNvPr>
          <p:cNvGraphicFramePr>
            <a:graphicFrameLocks noGrp="1"/>
          </p:cNvGraphicFramePr>
          <p:nvPr/>
        </p:nvGraphicFramePr>
        <p:xfrm>
          <a:off x="1976203" y="6218225"/>
          <a:ext cx="3600000" cy="373112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kimchi_trade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1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날짜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수량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수량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거래</a:t>
                      </a:r>
                      <a:r>
                        <a:rPr lang="ko-KR" altLang="en-US" sz="800" dirty="0"/>
                        <a:t> 상태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trade_status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164167-3098-64E8-0392-8B102A3EC1C7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1782789"/>
          <a:ext cx="3600000" cy="37848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User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9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비밀번호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pw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전화번호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ph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이메일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mail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커넥트키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시크릿키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 등록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key_yn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관리자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ad_yn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아이피 주소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5AE3CB-2265-CC1B-664F-C2D6C9DCCFC0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6644846"/>
          <a:ext cx="3600000" cy="3449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Infoboard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URL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url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26742"/>
                  </a:ext>
                </a:extLst>
              </a:tr>
            </a:tbl>
          </a:graphicData>
        </a:graphic>
      </p:graphicFrame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B7B4AEC-FFC5-C6E4-0B38-C5D56434EC51}"/>
              </a:ext>
            </a:extLst>
          </p:cNvPr>
          <p:cNvSpPr/>
          <p:nvPr/>
        </p:nvSpPr>
        <p:spPr>
          <a:xfrm>
            <a:off x="1976200" y="1477965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4756C27B-0725-B733-48A4-A3F51881C00D}"/>
              </a:ext>
            </a:extLst>
          </p:cNvPr>
          <p:cNvSpPr/>
          <p:nvPr/>
        </p:nvSpPr>
        <p:spPr>
          <a:xfrm>
            <a:off x="1976200" y="5970379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38" name="직선 연결선 34">
            <a:extLst>
              <a:ext uri="{FF2B5EF4-FFF2-40B4-BE49-F238E27FC236}">
                <a16:creationId xmlns:a16="http://schemas.microsoft.com/office/drawing/2014/main" id="{14919470-A52E-954A-5942-8C296B6D8729}"/>
              </a:ext>
            </a:extLst>
          </p:cNvPr>
          <p:cNvCxnSpPr>
            <a:cxnSpLocks/>
          </p:cNvCxnSpPr>
          <p:nvPr/>
        </p:nvCxnSpPr>
        <p:spPr>
          <a:xfrm flipH="1">
            <a:off x="5576199" y="3695700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46260-F9DF-9831-AE0D-33BF7BF3DF5D}"/>
              </a:ext>
            </a:extLst>
          </p:cNvPr>
          <p:cNvSpPr/>
          <p:nvPr/>
        </p:nvSpPr>
        <p:spPr>
          <a:xfrm>
            <a:off x="7202109" y="1477965"/>
            <a:ext cx="3599999" cy="419099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82E461EE-4171-98AD-FB5C-B0A7D83A0EE4}"/>
              </a:ext>
            </a:extLst>
          </p:cNvPr>
          <p:cNvSpPr/>
          <p:nvPr/>
        </p:nvSpPr>
        <p:spPr>
          <a:xfrm>
            <a:off x="7202109" y="6366223"/>
            <a:ext cx="3599999" cy="3795155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067CC495-3B3F-BE6E-980C-9BE1C96D4F1F}"/>
              </a:ext>
            </a:extLst>
          </p:cNvPr>
          <p:cNvSpPr/>
          <p:nvPr/>
        </p:nvSpPr>
        <p:spPr>
          <a:xfrm>
            <a:off x="12423017" y="1477965"/>
            <a:ext cx="3599999" cy="344919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853D43AE-C1EB-5905-E5ED-9B673E878389}"/>
              </a:ext>
            </a:extLst>
          </p:cNvPr>
          <p:cNvSpPr/>
          <p:nvPr/>
        </p:nvSpPr>
        <p:spPr>
          <a:xfrm>
            <a:off x="12417229" y="5229488"/>
            <a:ext cx="3599999" cy="192670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9B467831-831E-A9B2-FEEF-743BC0AD8607}"/>
              </a:ext>
            </a:extLst>
          </p:cNvPr>
          <p:cNvSpPr/>
          <p:nvPr/>
        </p:nvSpPr>
        <p:spPr>
          <a:xfrm>
            <a:off x="12419158" y="7458522"/>
            <a:ext cx="3599999" cy="270285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58" name="직선 연결선 34">
            <a:extLst>
              <a:ext uri="{FF2B5EF4-FFF2-40B4-BE49-F238E27FC236}">
                <a16:creationId xmlns:a16="http://schemas.microsoft.com/office/drawing/2014/main" id="{D8F22F4C-E6CC-69F7-7FFD-077E10E05983}"/>
              </a:ext>
            </a:extLst>
          </p:cNvPr>
          <p:cNvCxnSpPr>
            <a:cxnSpLocks/>
          </p:cNvCxnSpPr>
          <p:nvPr/>
        </p:nvCxnSpPr>
        <p:spPr>
          <a:xfrm flipH="1">
            <a:off x="10815118" y="3678382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4">
            <a:extLst>
              <a:ext uri="{FF2B5EF4-FFF2-40B4-BE49-F238E27FC236}">
                <a16:creationId xmlns:a16="http://schemas.microsoft.com/office/drawing/2014/main" id="{4AEF7FD0-0697-74FA-2270-3527D198D83D}"/>
              </a:ext>
            </a:extLst>
          </p:cNvPr>
          <p:cNvCxnSpPr>
            <a:cxnSpLocks/>
          </p:cNvCxnSpPr>
          <p:nvPr/>
        </p:nvCxnSpPr>
        <p:spPr>
          <a:xfrm flipH="1">
            <a:off x="5570886" y="8039100"/>
            <a:ext cx="90611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4">
            <a:extLst>
              <a:ext uri="{FF2B5EF4-FFF2-40B4-BE49-F238E27FC236}">
                <a16:creationId xmlns:a16="http://schemas.microsoft.com/office/drawing/2014/main" id="{D469C980-F197-91A4-31EB-DC011520BC2B}"/>
              </a:ext>
            </a:extLst>
          </p:cNvPr>
          <p:cNvCxnSpPr>
            <a:cxnSpLocks/>
          </p:cNvCxnSpPr>
          <p:nvPr/>
        </p:nvCxnSpPr>
        <p:spPr>
          <a:xfrm flipH="1">
            <a:off x="6464504" y="6017592"/>
            <a:ext cx="5816" cy="202150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34">
            <a:extLst>
              <a:ext uri="{FF2B5EF4-FFF2-40B4-BE49-F238E27FC236}">
                <a16:creationId xmlns:a16="http://schemas.microsoft.com/office/drawing/2014/main" id="{E843E0E0-D62E-BD3C-5331-6CB4900B13BB}"/>
              </a:ext>
            </a:extLst>
          </p:cNvPr>
          <p:cNvCxnSpPr>
            <a:cxnSpLocks/>
          </p:cNvCxnSpPr>
          <p:nvPr/>
        </p:nvCxnSpPr>
        <p:spPr>
          <a:xfrm>
            <a:off x="11630729" y="3695700"/>
            <a:ext cx="0" cy="52283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34">
            <a:extLst>
              <a:ext uri="{FF2B5EF4-FFF2-40B4-BE49-F238E27FC236}">
                <a16:creationId xmlns:a16="http://schemas.microsoft.com/office/drawing/2014/main" id="{346AAA26-30B9-5B3E-6FBB-66A890BC6E56}"/>
              </a:ext>
            </a:extLst>
          </p:cNvPr>
          <p:cNvCxnSpPr>
            <a:cxnSpLocks/>
          </p:cNvCxnSpPr>
          <p:nvPr/>
        </p:nvCxnSpPr>
        <p:spPr>
          <a:xfrm flipH="1">
            <a:off x="11630729" y="6189377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34">
            <a:extLst>
              <a:ext uri="{FF2B5EF4-FFF2-40B4-BE49-F238E27FC236}">
                <a16:creationId xmlns:a16="http://schemas.microsoft.com/office/drawing/2014/main" id="{BC986A24-034E-2BB0-09E1-637F993CD603}"/>
              </a:ext>
            </a:extLst>
          </p:cNvPr>
          <p:cNvCxnSpPr>
            <a:cxnSpLocks/>
          </p:cNvCxnSpPr>
          <p:nvPr/>
        </p:nvCxnSpPr>
        <p:spPr>
          <a:xfrm flipH="1">
            <a:off x="11630729" y="8924060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34">
            <a:extLst>
              <a:ext uri="{FF2B5EF4-FFF2-40B4-BE49-F238E27FC236}">
                <a16:creationId xmlns:a16="http://schemas.microsoft.com/office/drawing/2014/main" id="{428B8FD7-5E4E-0251-063C-0C871CA69535}"/>
              </a:ext>
            </a:extLst>
          </p:cNvPr>
          <p:cNvCxnSpPr>
            <a:cxnSpLocks/>
          </p:cNvCxnSpPr>
          <p:nvPr/>
        </p:nvCxnSpPr>
        <p:spPr>
          <a:xfrm flipV="1">
            <a:off x="9525000" y="5654177"/>
            <a:ext cx="0" cy="69726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34">
            <a:extLst>
              <a:ext uri="{FF2B5EF4-FFF2-40B4-BE49-F238E27FC236}">
                <a16:creationId xmlns:a16="http://schemas.microsoft.com/office/drawing/2014/main" id="{717A487A-8B28-601A-A853-B114B250F3EE}"/>
              </a:ext>
            </a:extLst>
          </p:cNvPr>
          <p:cNvCxnSpPr>
            <a:cxnSpLocks/>
          </p:cNvCxnSpPr>
          <p:nvPr/>
        </p:nvCxnSpPr>
        <p:spPr>
          <a:xfrm flipH="1">
            <a:off x="6477000" y="6025645"/>
            <a:ext cx="21336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34">
            <a:extLst>
              <a:ext uri="{FF2B5EF4-FFF2-40B4-BE49-F238E27FC236}">
                <a16:creationId xmlns:a16="http://schemas.microsoft.com/office/drawing/2014/main" id="{1B119696-D0A3-3A77-D1D9-B8CF4488EBEF}"/>
              </a:ext>
            </a:extLst>
          </p:cNvPr>
          <p:cNvCxnSpPr>
            <a:cxnSpLocks/>
          </p:cNvCxnSpPr>
          <p:nvPr/>
        </p:nvCxnSpPr>
        <p:spPr>
          <a:xfrm flipV="1">
            <a:off x="8610600" y="5696399"/>
            <a:ext cx="0" cy="3292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34">
            <a:extLst>
              <a:ext uri="{FF2B5EF4-FFF2-40B4-BE49-F238E27FC236}">
                <a16:creationId xmlns:a16="http://schemas.microsoft.com/office/drawing/2014/main" id="{AA681DAF-DBAF-3A23-F0CB-798277CB2300}"/>
              </a:ext>
            </a:extLst>
          </p:cNvPr>
          <p:cNvCxnSpPr>
            <a:cxnSpLocks/>
          </p:cNvCxnSpPr>
          <p:nvPr/>
        </p:nvCxnSpPr>
        <p:spPr>
          <a:xfrm>
            <a:off x="10815118" y="7810500"/>
            <a:ext cx="8156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97;g284785a2eaf_0_107">
            <a:extLst>
              <a:ext uri="{FF2B5EF4-FFF2-40B4-BE49-F238E27FC236}">
                <a16:creationId xmlns:a16="http://schemas.microsoft.com/office/drawing/2014/main" id="{923EA8F1-9C28-3670-C139-C0524511D80D}"/>
              </a:ext>
            </a:extLst>
          </p:cNvPr>
          <p:cNvSpPr/>
          <p:nvPr/>
        </p:nvSpPr>
        <p:spPr>
          <a:xfrm>
            <a:off x="1980629" y="1477964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1B628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" name="Google Shape;297;g284785a2eaf_0_107">
            <a:extLst>
              <a:ext uri="{FF2B5EF4-FFF2-40B4-BE49-F238E27FC236}">
                <a16:creationId xmlns:a16="http://schemas.microsoft.com/office/drawing/2014/main" id="{AF2C3D5D-2F8A-E531-7D11-99C610DE11C4}"/>
              </a:ext>
            </a:extLst>
          </p:cNvPr>
          <p:cNvSpPr/>
          <p:nvPr/>
        </p:nvSpPr>
        <p:spPr>
          <a:xfrm>
            <a:off x="1980629" y="5970378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1B628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CF531-90E0-4E86-AC13-A1D703F5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8" y="3674210"/>
            <a:ext cx="1187820" cy="15597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2333790" y="7816055"/>
            <a:ext cx="693014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2889301" y="7362901"/>
            <a:ext cx="2564456" cy="941428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3103364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89" y="5901795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81" y="5837489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7" y="5836854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11" y="8711944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79" y="8541391"/>
            <a:ext cx="781159" cy="12288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43" y="6116657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30" y="5854931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08" y="8859666"/>
            <a:ext cx="1727350" cy="4369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07" y="6172642"/>
            <a:ext cx="993866" cy="7454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0B083DB-9E46-48A6-87D9-FE6DFC9D8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3106" y="7445823"/>
            <a:ext cx="1676400" cy="8382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6A99B57-E099-4910-A51A-ECF68B1D55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36" y="2734094"/>
            <a:ext cx="1533739" cy="962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A80506-E3B8-4403-8245-1570B32F5D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28" y="2768061"/>
            <a:ext cx="1448385" cy="93382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9EF1398-4509-4246-99CF-FE95FE8503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18" y="8553643"/>
            <a:ext cx="962159" cy="91452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F4D3472-4993-4552-BFD6-55B18FDD8E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445" y="5702434"/>
            <a:ext cx="1298376" cy="129837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417C59A-0807-47B9-9AE9-93B5A82B25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926" y="2685949"/>
            <a:ext cx="1390844" cy="1028844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7EEC77E-C723-451E-B71E-573BA58DDA5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687930" y="2918250"/>
            <a:ext cx="742459" cy="742459"/>
          </a:xfrm>
          <a:prstGeom prst="rect">
            <a:avLst/>
          </a:prstGeom>
        </p:spPr>
      </p:pic>
      <p:sp>
        <p:nvSpPr>
          <p:cNvPr id="53" name="TextBox 33">
            <a:extLst>
              <a:ext uri="{FF2B5EF4-FFF2-40B4-BE49-F238E27FC236}">
                <a16:creationId xmlns:a16="http://schemas.microsoft.com/office/drawing/2014/main" id="{CF78B009-4317-40A5-903D-4AF6D51C2DB8}"/>
              </a:ext>
            </a:extLst>
          </p:cNvPr>
          <p:cNvSpPr txBox="1"/>
          <p:nvPr/>
        </p:nvSpPr>
        <p:spPr>
          <a:xfrm>
            <a:off x="4938861" y="98188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채팅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BB59E0A-A652-4C0C-84B4-5F9E3CB7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9" y="2773202"/>
            <a:ext cx="781159" cy="1190791"/>
          </a:xfrm>
          <a:prstGeom prst="rect">
            <a:avLst/>
          </a:prstGeom>
        </p:spPr>
      </p:pic>
      <p:sp>
        <p:nvSpPr>
          <p:cNvPr id="63" name="막힌 원호 62">
            <a:extLst>
              <a:ext uri="{FF2B5EF4-FFF2-40B4-BE49-F238E27FC236}">
                <a16:creationId xmlns:a16="http://schemas.microsoft.com/office/drawing/2014/main" id="{E64D73B6-D93B-40FD-BB7D-929F145AB753}"/>
              </a:ext>
            </a:extLst>
          </p:cNvPr>
          <p:cNvSpPr/>
          <p:nvPr/>
        </p:nvSpPr>
        <p:spPr>
          <a:xfrm rot="16200000">
            <a:off x="434725" y="2692125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711482-3C47-44FB-B78D-87219C2C419D}"/>
              </a:ext>
            </a:extLst>
          </p:cNvPr>
          <p:cNvSpPr txBox="1"/>
          <p:nvPr/>
        </p:nvSpPr>
        <p:spPr>
          <a:xfrm>
            <a:off x="12583783" y="9384648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FD07080-4672-43A4-A231-28D32AC695CA}"/>
              </a:ext>
            </a:extLst>
          </p:cNvPr>
          <p:cNvSpPr/>
          <p:nvPr/>
        </p:nvSpPr>
        <p:spPr>
          <a:xfrm>
            <a:off x="2333789" y="5135168"/>
            <a:ext cx="8793677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78" name="Group 11">
            <a:extLst>
              <a:ext uri="{FF2B5EF4-FFF2-40B4-BE49-F238E27FC236}">
                <a16:creationId xmlns:a16="http://schemas.microsoft.com/office/drawing/2014/main" id="{46880DF5-F787-4C2B-BC2E-ED1D6BA29232}"/>
              </a:ext>
            </a:extLst>
          </p:cNvPr>
          <p:cNvGrpSpPr/>
          <p:nvPr/>
        </p:nvGrpSpPr>
        <p:grpSpPr>
          <a:xfrm>
            <a:off x="2946770" y="4535873"/>
            <a:ext cx="2564456" cy="941428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222EE5-85F9-4E37-B5EF-209E14897FE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01" name="TextBox 13">
              <a:extLst>
                <a:ext uri="{FF2B5EF4-FFF2-40B4-BE49-F238E27FC236}">
                  <a16:creationId xmlns:a16="http://schemas.microsoft.com/office/drawing/2014/main" id="{E4DC9C43-297C-4B35-857D-398590219B4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02" name="TextBox 33">
            <a:extLst>
              <a:ext uri="{FF2B5EF4-FFF2-40B4-BE49-F238E27FC236}">
                <a16:creationId xmlns:a16="http://schemas.microsoft.com/office/drawing/2014/main" id="{F6B6E063-EA53-44FB-A2B2-E577AA3ACCB8}"/>
              </a:ext>
            </a:extLst>
          </p:cNvPr>
          <p:cNvSpPr txBox="1"/>
          <p:nvPr/>
        </p:nvSpPr>
        <p:spPr>
          <a:xfrm>
            <a:off x="3160833" y="4854055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9" name="Google Shape;297;g284785a2eaf_0_107">
            <a:extLst>
              <a:ext uri="{FF2B5EF4-FFF2-40B4-BE49-F238E27FC236}">
                <a16:creationId xmlns:a16="http://schemas.microsoft.com/office/drawing/2014/main" id="{160FA0BD-2D87-4932-B4F3-7BD763752E85}"/>
              </a:ext>
            </a:extLst>
          </p:cNvPr>
          <p:cNvSpPr/>
          <p:nvPr/>
        </p:nvSpPr>
        <p:spPr>
          <a:xfrm>
            <a:off x="8969760" y="548464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DB4B15-4267-4DDC-B1F2-70DBACC1C33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01" y="6293270"/>
            <a:ext cx="1259919" cy="49018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7C7E110-30B4-408D-B0F0-D0F9DBF77E3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8" y="3215304"/>
            <a:ext cx="1259919" cy="49018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EF88742-8836-400B-8C07-1FC6B9EF3793}"/>
              </a:ext>
            </a:extLst>
          </p:cNvPr>
          <p:cNvSpPr txBox="1"/>
          <p:nvPr/>
        </p:nvSpPr>
        <p:spPr>
          <a:xfrm>
            <a:off x="9164303" y="559676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13" name="Google Shape;297;g284785a2eaf_0_107">
            <a:extLst>
              <a:ext uri="{FF2B5EF4-FFF2-40B4-BE49-F238E27FC236}">
                <a16:creationId xmlns:a16="http://schemas.microsoft.com/office/drawing/2014/main" id="{CFF0FC16-9411-4E98-B353-5D9D2C4418E6}"/>
              </a:ext>
            </a:extLst>
          </p:cNvPr>
          <p:cNvSpPr/>
          <p:nvPr/>
        </p:nvSpPr>
        <p:spPr>
          <a:xfrm>
            <a:off x="7092030" y="817110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3CB4E3-CB3D-401E-9F99-F00151D2453E}"/>
              </a:ext>
            </a:extLst>
          </p:cNvPr>
          <p:cNvSpPr txBox="1"/>
          <p:nvPr/>
        </p:nvSpPr>
        <p:spPr>
          <a:xfrm>
            <a:off x="7286573" y="828322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48E0642-C38A-45F1-877B-0495FB71EF54}"/>
              </a:ext>
            </a:extLst>
          </p:cNvPr>
          <p:cNvSpPr/>
          <p:nvPr/>
        </p:nvSpPr>
        <p:spPr>
          <a:xfrm>
            <a:off x="2333789" y="2137758"/>
            <a:ext cx="557102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27" name="Group 11">
            <a:extLst>
              <a:ext uri="{FF2B5EF4-FFF2-40B4-BE49-F238E27FC236}">
                <a16:creationId xmlns:a16="http://schemas.microsoft.com/office/drawing/2014/main" id="{9DFFFCD3-009F-473A-87A8-C37BA1AA1544}"/>
              </a:ext>
            </a:extLst>
          </p:cNvPr>
          <p:cNvGrpSpPr/>
          <p:nvPr/>
        </p:nvGrpSpPr>
        <p:grpSpPr>
          <a:xfrm>
            <a:off x="2889300" y="1684604"/>
            <a:ext cx="2564456" cy="941428"/>
            <a:chOff x="0" y="-47625"/>
            <a:chExt cx="1498352" cy="763329"/>
          </a:xfrm>
        </p:grpSpPr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6A38B292-7D3D-40CD-A22D-FAC949CFF67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29" name="TextBox 13">
              <a:extLst>
                <a:ext uri="{FF2B5EF4-FFF2-40B4-BE49-F238E27FC236}">
                  <a16:creationId xmlns:a16="http://schemas.microsoft.com/office/drawing/2014/main" id="{995CC0E1-4853-473E-B21E-7A1868FDC40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30" name="TextBox 33">
            <a:extLst>
              <a:ext uri="{FF2B5EF4-FFF2-40B4-BE49-F238E27FC236}">
                <a16:creationId xmlns:a16="http://schemas.microsoft.com/office/drawing/2014/main" id="{BE9D1995-357F-4450-B863-EB9CB3CEA742}"/>
              </a:ext>
            </a:extLst>
          </p:cNvPr>
          <p:cNvSpPr txBox="1"/>
          <p:nvPr/>
        </p:nvSpPr>
        <p:spPr>
          <a:xfrm>
            <a:off x="3103363" y="2002786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Chat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35" name="Google Shape;297;g284785a2eaf_0_107">
            <a:extLst>
              <a:ext uri="{FF2B5EF4-FFF2-40B4-BE49-F238E27FC236}">
                <a16:creationId xmlns:a16="http://schemas.microsoft.com/office/drawing/2014/main" id="{E2416FDC-4394-418F-A338-5962AB1A7933}"/>
              </a:ext>
            </a:extLst>
          </p:cNvPr>
          <p:cNvSpPr/>
          <p:nvPr/>
        </p:nvSpPr>
        <p:spPr>
          <a:xfrm>
            <a:off x="5729395" y="2492810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1B3266C-DCC5-468D-8C6D-689313924C51}"/>
              </a:ext>
            </a:extLst>
          </p:cNvPr>
          <p:cNvSpPr txBox="1"/>
          <p:nvPr/>
        </p:nvSpPr>
        <p:spPr>
          <a:xfrm>
            <a:off x="5923938" y="2604926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C466FE5-DB7B-423F-9C07-767057D0BE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48" y="2809002"/>
            <a:ext cx="1298376" cy="1298376"/>
          </a:xfrm>
          <a:prstGeom prst="rect">
            <a:avLst/>
          </a:prstGeom>
        </p:spPr>
      </p:pic>
      <p:sp>
        <p:nvSpPr>
          <p:cNvPr id="138" name="막힌 원호 137">
            <a:extLst>
              <a:ext uri="{FF2B5EF4-FFF2-40B4-BE49-F238E27FC236}">
                <a16:creationId xmlns:a16="http://schemas.microsoft.com/office/drawing/2014/main" id="{4FA41DDC-2906-414A-BFB0-9E629298CDB7}"/>
              </a:ext>
            </a:extLst>
          </p:cNvPr>
          <p:cNvSpPr/>
          <p:nvPr/>
        </p:nvSpPr>
        <p:spPr>
          <a:xfrm rot="16200000">
            <a:off x="388751" y="6202684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E74B8D4-2DF8-44BE-998A-39344ED8BB4E}"/>
              </a:ext>
            </a:extLst>
          </p:cNvPr>
          <p:cNvSpPr/>
          <p:nvPr/>
        </p:nvSpPr>
        <p:spPr>
          <a:xfrm>
            <a:off x="13168894" y="5096740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42" name="Group 11">
            <a:extLst>
              <a:ext uri="{FF2B5EF4-FFF2-40B4-BE49-F238E27FC236}">
                <a16:creationId xmlns:a16="http://schemas.microsoft.com/office/drawing/2014/main" id="{31B7B8D7-EE1F-4A0D-817A-EDAD326A115F}"/>
              </a:ext>
            </a:extLst>
          </p:cNvPr>
          <p:cNvGrpSpPr/>
          <p:nvPr/>
        </p:nvGrpSpPr>
        <p:grpSpPr>
          <a:xfrm>
            <a:off x="13724405" y="4643586"/>
            <a:ext cx="2564456" cy="941428"/>
            <a:chOff x="0" y="-47625"/>
            <a:chExt cx="1498352" cy="763329"/>
          </a:xfrm>
        </p:grpSpPr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6557BF5-8889-4269-8886-3C24FE48212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44" name="TextBox 13">
              <a:extLst>
                <a:ext uri="{FF2B5EF4-FFF2-40B4-BE49-F238E27FC236}">
                  <a16:creationId xmlns:a16="http://schemas.microsoft.com/office/drawing/2014/main" id="{320319AA-3D23-4A66-A7AB-5D51463208A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45" name="TextBox 33">
            <a:extLst>
              <a:ext uri="{FF2B5EF4-FFF2-40B4-BE49-F238E27FC236}">
                <a16:creationId xmlns:a16="http://schemas.microsoft.com/office/drawing/2014/main" id="{A78E138D-6369-40EF-854D-C86F84F117C9}"/>
              </a:ext>
            </a:extLst>
          </p:cNvPr>
          <p:cNvSpPr txBox="1"/>
          <p:nvPr/>
        </p:nvSpPr>
        <p:spPr>
          <a:xfrm>
            <a:off x="13938468" y="4961768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AWS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5FDCF0FF-F2A0-4F5A-B8F9-127A740E93F0}"/>
              </a:ext>
            </a:extLst>
          </p:cNvPr>
          <p:cNvSpPr/>
          <p:nvPr/>
        </p:nvSpPr>
        <p:spPr>
          <a:xfrm>
            <a:off x="12115799" y="7816055"/>
            <a:ext cx="586033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0" name="Group 11">
            <a:extLst>
              <a:ext uri="{FF2B5EF4-FFF2-40B4-BE49-F238E27FC236}">
                <a16:creationId xmlns:a16="http://schemas.microsoft.com/office/drawing/2014/main" id="{44BBDA45-3459-4FD6-9B8B-6390EBD3ADB8}"/>
              </a:ext>
            </a:extLst>
          </p:cNvPr>
          <p:cNvGrpSpPr/>
          <p:nvPr/>
        </p:nvGrpSpPr>
        <p:grpSpPr>
          <a:xfrm>
            <a:off x="13820956" y="7362901"/>
            <a:ext cx="2564456" cy="941428"/>
            <a:chOff x="0" y="-47625"/>
            <a:chExt cx="1498352" cy="763329"/>
          </a:xfrm>
        </p:grpSpPr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8CC2B0F3-F04D-4175-9DC1-5495537AD6F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52" name="TextBox 13">
              <a:extLst>
                <a:ext uri="{FF2B5EF4-FFF2-40B4-BE49-F238E27FC236}">
                  <a16:creationId xmlns:a16="http://schemas.microsoft.com/office/drawing/2014/main" id="{716096A0-02E0-4ED9-95A1-242F69C6EA6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53" name="TextBox 33">
            <a:extLst>
              <a:ext uri="{FF2B5EF4-FFF2-40B4-BE49-F238E27FC236}">
                <a16:creationId xmlns:a16="http://schemas.microsoft.com/office/drawing/2014/main" id="{7C11F44E-14C9-4E32-8E5F-5C78DED43D2A}"/>
              </a:ext>
            </a:extLst>
          </p:cNvPr>
          <p:cNvSpPr txBox="1"/>
          <p:nvPr/>
        </p:nvSpPr>
        <p:spPr>
          <a:xfrm>
            <a:off x="14035019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Dependency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962419A-0CC4-49FD-A6D5-3B7973A89013}"/>
              </a:ext>
            </a:extLst>
          </p:cNvPr>
          <p:cNvCxnSpPr>
            <a:cxnSpLocks/>
            <a:stCxn id="141" idx="1"/>
            <a:endCxn id="126" idx="3"/>
          </p:cNvCxnSpPr>
          <p:nvPr/>
        </p:nvCxnSpPr>
        <p:spPr>
          <a:xfrm flipH="1" flipV="1">
            <a:off x="7904814" y="3136391"/>
            <a:ext cx="5264080" cy="295898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9A4FCBC-D19D-4843-84D8-78418F6C8626}"/>
              </a:ext>
            </a:extLst>
          </p:cNvPr>
          <p:cNvCxnSpPr>
            <a:cxnSpLocks/>
            <a:stCxn id="141" idx="1"/>
            <a:endCxn id="77" idx="3"/>
          </p:cNvCxnSpPr>
          <p:nvPr/>
        </p:nvCxnSpPr>
        <p:spPr>
          <a:xfrm flipH="1">
            <a:off x="11127466" y="6095373"/>
            <a:ext cx="2041428" cy="38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B410D26F-3F0B-4BF0-B74F-A0A6E7DFB89D}"/>
              </a:ext>
            </a:extLst>
          </p:cNvPr>
          <p:cNvCxnSpPr>
            <a:cxnSpLocks/>
            <a:stCxn id="141" idx="1"/>
            <a:endCxn id="3" idx="3"/>
          </p:cNvCxnSpPr>
          <p:nvPr/>
        </p:nvCxnSpPr>
        <p:spPr>
          <a:xfrm flipH="1">
            <a:off x="9263930" y="6095373"/>
            <a:ext cx="3904964" cy="271931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ABDE9742-0210-4C98-AC74-11F88D3C8279}"/>
              </a:ext>
            </a:extLst>
          </p:cNvPr>
          <p:cNvSpPr/>
          <p:nvPr/>
        </p:nvSpPr>
        <p:spPr>
          <a:xfrm>
            <a:off x="10134243" y="2097895"/>
            <a:ext cx="3992462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8" name="Group 11">
            <a:extLst>
              <a:ext uri="{FF2B5EF4-FFF2-40B4-BE49-F238E27FC236}">
                <a16:creationId xmlns:a16="http://schemas.microsoft.com/office/drawing/2014/main" id="{EED68476-45CF-49A3-948D-F92535E39F50}"/>
              </a:ext>
            </a:extLst>
          </p:cNvPr>
          <p:cNvGrpSpPr/>
          <p:nvPr/>
        </p:nvGrpSpPr>
        <p:grpSpPr>
          <a:xfrm>
            <a:off x="10927616" y="1644741"/>
            <a:ext cx="2564456" cy="941428"/>
            <a:chOff x="0" y="-47625"/>
            <a:chExt cx="1498352" cy="763329"/>
          </a:xfrm>
        </p:grpSpPr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B3A04465-4711-4812-9F6B-10013BF3580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0" name="TextBox 13">
              <a:extLst>
                <a:ext uri="{FF2B5EF4-FFF2-40B4-BE49-F238E27FC236}">
                  <a16:creationId xmlns:a16="http://schemas.microsoft.com/office/drawing/2014/main" id="{75FD9D3F-2D0F-430F-8BFC-8C3EB973B97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1" name="TextBox 33">
            <a:extLst>
              <a:ext uri="{FF2B5EF4-FFF2-40B4-BE49-F238E27FC236}">
                <a16:creationId xmlns:a16="http://schemas.microsoft.com/office/drawing/2014/main" id="{EBC4AE79-0B34-40F4-A0B8-95F1625A4128}"/>
              </a:ext>
            </a:extLst>
          </p:cNvPr>
          <p:cNvSpPr txBox="1"/>
          <p:nvPr/>
        </p:nvSpPr>
        <p:spPr>
          <a:xfrm>
            <a:off x="11141679" y="196292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34A9F11A-4EA8-41AB-8C46-DFF99999E2D8}"/>
              </a:ext>
            </a:extLst>
          </p:cNvPr>
          <p:cNvSpPr/>
          <p:nvPr/>
        </p:nvSpPr>
        <p:spPr>
          <a:xfrm>
            <a:off x="14400825" y="2104411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940BF94E-98E3-428B-8A31-06A156BECBBA}"/>
              </a:ext>
            </a:extLst>
          </p:cNvPr>
          <p:cNvGrpSpPr/>
          <p:nvPr/>
        </p:nvGrpSpPr>
        <p:grpSpPr>
          <a:xfrm>
            <a:off x="14956336" y="1651257"/>
            <a:ext cx="2564456" cy="941428"/>
            <a:chOff x="0" y="-47625"/>
            <a:chExt cx="1498352" cy="763329"/>
          </a:xfrm>
        </p:grpSpPr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E544572F-8C18-4238-A242-B952AA853B8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5" name="TextBox 13">
              <a:extLst>
                <a:ext uri="{FF2B5EF4-FFF2-40B4-BE49-F238E27FC236}">
                  <a16:creationId xmlns:a16="http://schemas.microsoft.com/office/drawing/2014/main" id="{6143F7F8-2788-4AC6-BCAD-1A30231726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6" name="TextBox 33">
            <a:extLst>
              <a:ext uri="{FF2B5EF4-FFF2-40B4-BE49-F238E27FC236}">
                <a16:creationId xmlns:a16="http://schemas.microsoft.com/office/drawing/2014/main" id="{CE0AA5FB-9F7B-4EB8-9E7E-2F48D13DC3A8}"/>
              </a:ext>
            </a:extLst>
          </p:cNvPr>
          <p:cNvSpPr txBox="1"/>
          <p:nvPr/>
        </p:nvSpPr>
        <p:spPr>
          <a:xfrm>
            <a:off x="15170399" y="1969439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0AABBE-4772-4906-84A0-3931DA16F1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88" y="2586169"/>
            <a:ext cx="676104" cy="12457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FCE9F9-17E9-47E3-AC43-D86F448734C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06" y="8493924"/>
            <a:ext cx="927255" cy="9272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D6D9C3B-D5B2-455B-B2A5-BFF18FC6B1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030" y="8757483"/>
            <a:ext cx="2000250" cy="523875"/>
          </a:xfrm>
          <a:prstGeom prst="round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6AB386-96BA-4C71-A711-F7A81501FCA3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311" y="8725085"/>
            <a:ext cx="1545203" cy="5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김민현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03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기획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Main Page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 Page</a:t>
            </a:r>
          </a:p>
          <a:p>
            <a:pPr algn="ctr">
              <a:lnSpc>
                <a:spcPct val="150000"/>
              </a:lnSpc>
            </a:pP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7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History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유승현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Notification Page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Framework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박지영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Trading Page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통신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Chatting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심나래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회원가입</a:t>
            </a: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/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로그인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QR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손윤제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27367D-BED0-4282-8EAA-27A16EB25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45" y="3599425"/>
            <a:ext cx="2085097" cy="2095790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74F288-BA41-3258-37FA-843F10F9C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07" y="3594766"/>
            <a:ext cx="2085097" cy="2191595"/>
          </a:xfrm>
          <a:prstGeom prst="ellipse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01D299-ED11-4486-B2AF-50E193805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42" y="3578516"/>
            <a:ext cx="2000324" cy="2064079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16B71B-7710-4092-B82B-5C5A5907D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10" y="3536813"/>
            <a:ext cx="2085096" cy="222466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9716574" y="5981724"/>
            <a:ext cx="3999426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2402068" y="7072701"/>
            <a:ext cx="2040192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팀구성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기획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3590727" y="2593599"/>
            <a:ext cx="28632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r>
              <a:rPr lang="en-US" altLang="ko-KR" dirty="0"/>
              <a:t> - QR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QR &gt; URL &gt; Back-end &gt; DB </a:t>
            </a:r>
          </a:p>
          <a:p>
            <a:r>
              <a:rPr lang="en-US" altLang="ko-KR" dirty="0"/>
              <a:t>     &gt; </a:t>
            </a:r>
            <a:r>
              <a:rPr lang="ko-KR" altLang="en-US" dirty="0"/>
              <a:t>이전 로그인 내역 </a:t>
            </a:r>
            <a:r>
              <a:rPr lang="en-US" altLang="ko-KR" dirty="0"/>
              <a:t>IP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         == IP Address &gt; </a:t>
            </a:r>
            <a:r>
              <a:rPr lang="ko-KR" altLang="en-US" dirty="0"/>
              <a:t>성공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DB0C7A-73B9-4D8F-88D4-2E06D4F862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4" y="2699942"/>
            <a:ext cx="880036" cy="1155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0D118-8B72-4522-80BD-89DABA926773}"/>
              </a:ext>
            </a:extLst>
          </p:cNvPr>
          <p:cNvSpPr txBox="1"/>
          <p:nvPr/>
        </p:nvSpPr>
        <p:spPr>
          <a:xfrm>
            <a:off x="2338062" y="2627578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A80C61-D895-48AE-9004-F8D366B677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60" y="3044044"/>
            <a:ext cx="833251" cy="8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4EE6E9E-61E1-4D47-8702-3DA52FB2C938}"/>
              </a:ext>
            </a:extLst>
          </p:cNvPr>
          <p:cNvSpPr/>
          <p:nvPr/>
        </p:nvSpPr>
        <p:spPr>
          <a:xfrm>
            <a:off x="3870091" y="2730828"/>
            <a:ext cx="4969110" cy="76299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81F4F09-72C2-4A13-9EBB-24F9932EAD10}"/>
              </a:ext>
            </a:extLst>
          </p:cNvPr>
          <p:cNvSpPr/>
          <p:nvPr/>
        </p:nvSpPr>
        <p:spPr>
          <a:xfrm>
            <a:off x="9224769" y="3722095"/>
            <a:ext cx="4969110" cy="123514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66A361-2A3D-449E-8354-64DE2CE89A7B}"/>
              </a:ext>
            </a:extLst>
          </p:cNvPr>
          <p:cNvSpPr/>
          <p:nvPr/>
        </p:nvSpPr>
        <p:spPr>
          <a:xfrm>
            <a:off x="10363200" y="7124700"/>
            <a:ext cx="2743200" cy="520486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8" grpId="0"/>
      <p:bldP spid="76" grpId="0" animBg="1"/>
      <p:bldP spid="49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B73E0E2-C401-4E7F-8473-7E7D6E56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5936972"/>
            <a:ext cx="9797881" cy="196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F4311-D15F-4834-91E5-38C24348D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1903959"/>
            <a:ext cx="9797881" cy="40305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F642CBC-EFA2-41CE-B34D-369A7F44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482" y="1842937"/>
            <a:ext cx="3151375" cy="61609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352174" y="3929106"/>
            <a:ext cx="76069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462572" y="3384860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424396" y="363345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112867" y="1996398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175761" y="1996399"/>
            <a:ext cx="434457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3369106" y="5340921"/>
            <a:ext cx="5787858" cy="2385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9048215" y="524802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424396" y="4780648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403153" y="5029238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3396159" y="6727708"/>
            <a:ext cx="65656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451449" y="6167597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430206" y="656529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85629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7126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052725" y="6111451"/>
            <a:ext cx="9628271" cy="179498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004119" y="380093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3960705" y="660837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34520-7A7B-4DEE-8CF7-7D51C18F00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302" y="2141052"/>
            <a:ext cx="2517068" cy="54536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A6F3D2-1E15-42A7-A338-F1AD27D57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881" y="2929933"/>
            <a:ext cx="2614961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KRW,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USDT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통신을 통한 내역조회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45696" y="867861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A0A0BB5-FCF0-43E5-BDDE-4D26F3389EFC}"/>
              </a:ext>
            </a:extLst>
          </p:cNvPr>
          <p:cNvSpPr/>
          <p:nvPr/>
        </p:nvSpPr>
        <p:spPr>
          <a:xfrm>
            <a:off x="5461414" y="4751084"/>
            <a:ext cx="7000213" cy="114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8928B-B99F-49AB-A958-2F91FD287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367" y="3848804"/>
            <a:ext cx="4431100" cy="31116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1FE82A6-8424-4A0F-A780-0915CAFC66D1}"/>
              </a:ext>
            </a:extLst>
          </p:cNvPr>
          <p:cNvSpPr/>
          <p:nvPr/>
        </p:nvSpPr>
        <p:spPr>
          <a:xfrm>
            <a:off x="12607486" y="3341594"/>
            <a:ext cx="4804862" cy="3994633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FA000B-6F74-4C2E-B5C6-347C00735788}"/>
              </a:ext>
            </a:extLst>
          </p:cNvPr>
          <p:cNvSpPr/>
          <p:nvPr/>
        </p:nvSpPr>
        <p:spPr>
          <a:xfrm>
            <a:off x="6611468" y="3314700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C26298-37F1-4371-BF25-9F076346E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0" y="4500413"/>
            <a:ext cx="3886200" cy="1084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AFA002-CDB1-40D0-AA44-80C528C78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92" y="5516392"/>
            <a:ext cx="4523614" cy="52574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6C6BFE-29F3-47AA-8F0F-0A831584C841}"/>
              </a:ext>
            </a:extLst>
          </p:cNvPr>
          <p:cNvSpPr/>
          <p:nvPr/>
        </p:nvSpPr>
        <p:spPr>
          <a:xfrm>
            <a:off x="727884" y="3341594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00BA1D-E232-499B-A3EB-18436AA1B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7" y="3498793"/>
            <a:ext cx="4449564" cy="368503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020DA-5B9B-43D1-A00F-B0EFF0D027D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B9497F-3899-4DA4-A737-0911237B1DC6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7947-58FA-442F-B592-83FA9AE6DD60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API Request &amp; Response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0E040871-9733-4695-876B-DEB6206C3A43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 Sign</a:t>
            </a:r>
          </a:p>
        </p:txBody>
      </p:sp>
      <p:grpSp>
        <p:nvGrpSpPr>
          <p:cNvPr id="29" name="Group 11">
            <a:extLst>
              <a:ext uri="{FF2B5EF4-FFF2-40B4-BE49-F238E27FC236}">
                <a16:creationId xmlns:a16="http://schemas.microsoft.com/office/drawing/2014/main" id="{DFDEA68C-3602-4647-B616-67D948EFC89A}"/>
              </a:ext>
            </a:extLst>
          </p:cNvPr>
          <p:cNvGrpSpPr/>
          <p:nvPr/>
        </p:nvGrpSpPr>
        <p:grpSpPr>
          <a:xfrm>
            <a:off x="1304273" y="8123603"/>
            <a:ext cx="3581400" cy="1088492"/>
            <a:chOff x="0" y="-47625"/>
            <a:chExt cx="1498352" cy="763329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B46055EF-79B7-4447-AF20-93369DCCC7B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3640A0EA-FE6D-44D2-B158-6D5BCE5F893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2" name="TextBox 33">
            <a:extLst>
              <a:ext uri="{FF2B5EF4-FFF2-40B4-BE49-F238E27FC236}">
                <a16:creationId xmlns:a16="http://schemas.microsoft.com/office/drawing/2014/main" id="{FA987E57-54AA-4059-B70F-AFA56AF5380B}"/>
              </a:ext>
            </a:extLst>
          </p:cNvPr>
          <p:cNvSpPr txBox="1"/>
          <p:nvPr/>
        </p:nvSpPr>
        <p:spPr>
          <a:xfrm>
            <a:off x="1596669" y="853451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객체 생성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B21DF601-2520-4233-B432-00358F62D7C5}"/>
              </a:ext>
            </a:extLst>
          </p:cNvPr>
          <p:cNvGrpSpPr/>
          <p:nvPr/>
        </p:nvGrpSpPr>
        <p:grpSpPr>
          <a:xfrm>
            <a:off x="7143030" y="8124807"/>
            <a:ext cx="3581400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1E44E787-5E41-4E7C-91BD-B6035C4068C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B389275F-6191-4A83-948F-473417FB29C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4A059BF-CF2B-4EB0-B1AC-616C2518637B}"/>
              </a:ext>
            </a:extLst>
          </p:cNvPr>
          <p:cNvSpPr txBox="1"/>
          <p:nvPr/>
        </p:nvSpPr>
        <p:spPr>
          <a:xfrm>
            <a:off x="7435426" y="853571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Request (POST)</a:t>
            </a: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0C20FBD1-A3A1-438A-BC39-D58C62CC5540}"/>
              </a:ext>
            </a:extLst>
          </p:cNvPr>
          <p:cNvGrpSpPr/>
          <p:nvPr/>
        </p:nvGrpSpPr>
        <p:grpSpPr>
          <a:xfrm>
            <a:off x="13109931" y="8107915"/>
            <a:ext cx="3581400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46525D16-C1D0-425A-AD4A-CC0D21E9303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E51153A-2688-4D12-AE7F-D9D8E6795AB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12F8B8B3-2F77-4C65-ABAA-5ACDF4F59BD1}"/>
              </a:ext>
            </a:extLst>
          </p:cNvPr>
          <p:cNvSpPr txBox="1"/>
          <p:nvPr/>
        </p:nvSpPr>
        <p:spPr>
          <a:xfrm>
            <a:off x="13402327" y="851882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Response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228DBA-61C6-4FBB-9945-B8860DF39165}"/>
              </a:ext>
            </a:extLst>
          </p:cNvPr>
          <p:cNvSpPr/>
          <p:nvPr/>
        </p:nvSpPr>
        <p:spPr>
          <a:xfrm>
            <a:off x="2631142" y="6042139"/>
            <a:ext cx="1710448" cy="1141688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23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추가 기능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사용자</a:t>
            </a:r>
            <a:br>
              <a:rPr lang="en-US" altLang="ko-KR" sz="1600" b="1" dirty="0"/>
            </a:br>
            <a:r>
              <a:rPr lang="ko-KR" altLang="en-US" sz="1400" b="1" dirty="0"/>
              <a:t>가이드라인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보안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2ECA0-F8E2-49F1-9A04-32E1B05E699C}"/>
              </a:ext>
            </a:extLst>
          </p:cNvPr>
          <p:cNvSpPr txBox="1"/>
          <p:nvPr/>
        </p:nvSpPr>
        <p:spPr>
          <a:xfrm>
            <a:off x="2587244" y="2799996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다중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API Key 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4415FC-25DE-448C-BB0D-283B53740CDD}"/>
              </a:ext>
            </a:extLst>
          </p:cNvPr>
          <p:cNvSpPr txBox="1"/>
          <p:nvPr/>
        </p:nvSpPr>
        <p:spPr>
          <a:xfrm>
            <a:off x="785653" y="4030755"/>
            <a:ext cx="422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Copy Trading : JSON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형태의 파일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(.txt )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로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export import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구현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특정 유저를 구독 및 후원 시스템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1:1 or 1:N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채팅방 구현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개별 채팅방내 파일 공유시스템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정보게시판 크롤링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및 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AI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를 활용한 문서 요약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API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81964-2265-473D-9E02-BFFE6EF30A16}"/>
              </a:ext>
            </a:extLst>
          </p:cNvPr>
          <p:cNvSpPr txBox="1"/>
          <p:nvPr/>
        </p:nvSpPr>
        <p:spPr>
          <a:xfrm>
            <a:off x="12053560" y="795406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서버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340AC-7925-4B43-8748-4B19C726262E}"/>
              </a:ext>
            </a:extLst>
          </p:cNvPr>
          <p:cNvSpPr txBox="1"/>
          <p:nvPr/>
        </p:nvSpPr>
        <p:spPr>
          <a:xfrm>
            <a:off x="11716902" y="32992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매매 주의사항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23252-FFCF-46BC-9899-1B37BB9FFD53}"/>
              </a:ext>
            </a:extLst>
          </p:cNvPr>
          <p:cNvSpPr txBox="1"/>
          <p:nvPr/>
        </p:nvSpPr>
        <p:spPr>
          <a:xfrm>
            <a:off x="13774201" y="5213410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Futures,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Option,</a:t>
            </a:r>
          </a:p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Bitcoin, Etherium …etc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8CE207-E3E7-4387-A8E0-5755679B27A5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Exchange API &amp; Fixed Strategy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16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314239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187001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124078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8897656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6ADF6-E5AD-42D3-A4A2-95178DB5B714}"/>
              </a:ext>
            </a:extLst>
          </p:cNvPr>
          <p:cNvSpPr/>
          <p:nvPr/>
        </p:nvSpPr>
        <p:spPr>
          <a:xfrm>
            <a:off x="1382162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039B80F-4B6C-436E-AFC9-09C4CD9F1690}"/>
              </a:ext>
            </a:extLst>
          </p:cNvPr>
          <p:cNvGrpSpPr/>
          <p:nvPr/>
        </p:nvGrpSpPr>
        <p:grpSpPr>
          <a:xfrm>
            <a:off x="2628525" y="8152738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FBCC03-5D84-4C7E-B26D-1F6DCFFDCB3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3480ADAE-4F74-4CF3-9B1E-13C936FBE94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6F413E7C-105E-4585-9A0E-A7F2FDCE5023}"/>
              </a:ext>
            </a:extLst>
          </p:cNvPr>
          <p:cNvSpPr txBox="1"/>
          <p:nvPr/>
        </p:nvSpPr>
        <p:spPr>
          <a:xfrm>
            <a:off x="2936248" y="83721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F21BD-E1EC-496C-AD20-370452857925}"/>
              </a:ext>
            </a:extLst>
          </p:cNvPr>
          <p:cNvSpPr txBox="1"/>
          <p:nvPr/>
        </p:nvSpPr>
        <p:spPr>
          <a:xfrm>
            <a:off x="2743201" y="8730940"/>
            <a:ext cx="346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Optimization of Exchange API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7CA5-845E-4A61-B781-012CE2762A12}"/>
              </a:ext>
            </a:extLst>
          </p:cNvPr>
          <p:cNvSpPr txBox="1"/>
          <p:nvPr/>
        </p:nvSpPr>
        <p:spPr>
          <a:xfrm>
            <a:off x="1456718" y="3462110"/>
            <a:ext cx="5798192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DEC9CD6-CEFC-46D1-B7F5-4F2775135240}"/>
              </a:ext>
            </a:extLst>
          </p:cNvPr>
          <p:cNvGrpSpPr/>
          <p:nvPr/>
        </p:nvGrpSpPr>
        <p:grpSpPr>
          <a:xfrm>
            <a:off x="11946370" y="8220650"/>
            <a:ext cx="2816476" cy="1088492"/>
            <a:chOff x="0" y="-47625"/>
            <a:chExt cx="1498352" cy="763329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3985752-F3FC-4391-A788-7158EA40A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AAC28CA-2A12-4B96-BB7C-DDDE7BB0D2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BFFD1-9E75-4282-B57E-08028836A2A9}"/>
              </a:ext>
            </a:extLst>
          </p:cNvPr>
          <p:cNvSpPr txBox="1"/>
          <p:nvPr/>
        </p:nvSpPr>
        <p:spPr>
          <a:xfrm>
            <a:off x="11871631" y="845758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A87C2-B81B-4B25-8FA0-E825A59334D7}"/>
              </a:ext>
            </a:extLst>
          </p:cNvPr>
          <p:cNvSpPr txBox="1"/>
          <p:nvPr/>
        </p:nvSpPr>
        <p:spPr>
          <a:xfrm>
            <a:off x="12325907" y="8793181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C5E42C-0F01-421B-9D2A-B2FE97AC0C40}"/>
              </a:ext>
            </a:extLst>
          </p:cNvPr>
          <p:cNvCxnSpPr>
            <a:cxnSpLocks/>
          </p:cNvCxnSpPr>
          <p:nvPr/>
        </p:nvCxnSpPr>
        <p:spPr>
          <a:xfrm>
            <a:off x="14590219" y="560055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60A3482-B863-4E35-838F-3A592B5F9C70}"/>
              </a:ext>
            </a:extLst>
          </p:cNvPr>
          <p:cNvCxnSpPr>
            <a:cxnSpLocks/>
          </p:cNvCxnSpPr>
          <p:nvPr/>
        </p:nvCxnSpPr>
        <p:spPr>
          <a:xfrm flipV="1">
            <a:off x="14483138" y="3738507"/>
            <a:ext cx="1010567" cy="947941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63391EE-E43A-45FA-969D-2689BD37E38D}"/>
              </a:ext>
            </a:extLst>
          </p:cNvPr>
          <p:cNvCxnSpPr>
            <a:cxnSpLocks/>
          </p:cNvCxnSpPr>
          <p:nvPr/>
        </p:nvCxnSpPr>
        <p:spPr>
          <a:xfrm>
            <a:off x="3683041" y="5114946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9268463-50EF-4E0F-8518-7B821DBE03CF}"/>
              </a:ext>
            </a:extLst>
          </p:cNvPr>
          <p:cNvCxnSpPr>
            <a:cxnSpLocks/>
          </p:cNvCxnSpPr>
          <p:nvPr/>
        </p:nvCxnSpPr>
        <p:spPr>
          <a:xfrm>
            <a:off x="6846026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5971447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51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92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5992086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7724137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6450915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295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36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10082790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10951045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10409861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5605120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7371102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9732951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11628228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6846026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10976594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5126463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5374919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코인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단방향 거래 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9196622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9504345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9923306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9224122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5162601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5E091-60CB-4B4F-B59D-BC85DA1436F7}"/>
              </a:ext>
            </a:extLst>
          </p:cNvPr>
          <p:cNvSpPr txBox="1"/>
          <p:nvPr/>
        </p:nvSpPr>
        <p:spPr>
          <a:xfrm>
            <a:off x="5574056" y="6625593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4BB01018-BC16-47B0-B443-93A1CF8D7186}"/>
              </a:ext>
            </a:extLst>
          </p:cNvPr>
          <p:cNvSpPr/>
          <p:nvPr/>
        </p:nvSpPr>
        <p:spPr>
          <a:xfrm>
            <a:off x="13256500" y="471145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 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B45D6D20-D4B2-4364-92F0-B692B99C22AF}"/>
              </a:ext>
            </a:extLst>
          </p:cNvPr>
          <p:cNvSpPr/>
          <p:nvPr/>
        </p:nvSpPr>
        <p:spPr>
          <a:xfrm>
            <a:off x="15513852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 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&gt;=</a:t>
            </a:r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17BC0-0E19-41F6-95E2-B1414E545032}"/>
              </a:ext>
            </a:extLst>
          </p:cNvPr>
          <p:cNvSpPr/>
          <p:nvPr/>
        </p:nvSpPr>
        <p:spPr>
          <a:xfrm>
            <a:off x="15513852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&lt;=1300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C6640834-3F3E-4CBB-AB57-16F5ED28EBA7}"/>
              </a:ext>
            </a:extLst>
          </p:cNvPr>
          <p:cNvSpPr/>
          <p:nvPr/>
        </p:nvSpPr>
        <p:spPr>
          <a:xfrm>
            <a:off x="491857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2E2C5048-5FD5-4EB0-8764-63D763BD42E4}"/>
              </a:ext>
            </a:extLst>
          </p:cNvPr>
          <p:cNvSpPr/>
          <p:nvPr/>
        </p:nvSpPr>
        <p:spPr>
          <a:xfrm>
            <a:off x="479115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404FAB8-F5AF-4468-82EA-A1F62F06ECE9}"/>
              </a:ext>
            </a:extLst>
          </p:cNvPr>
          <p:cNvCxnSpPr>
            <a:cxnSpLocks/>
          </p:cNvCxnSpPr>
          <p:nvPr/>
        </p:nvCxnSpPr>
        <p:spPr>
          <a:xfrm>
            <a:off x="3665112" y="3281454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1ABE019C-6AC3-4BC7-9167-AB381AB3C7C8}"/>
              </a:ext>
            </a:extLst>
          </p:cNvPr>
          <p:cNvSpPr/>
          <p:nvPr/>
        </p:nvSpPr>
        <p:spPr>
          <a:xfrm>
            <a:off x="2729008" y="4711452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4C59201-548C-46DB-8380-CCE2154758CB}"/>
              </a:ext>
            </a:extLst>
          </p:cNvPr>
          <p:cNvCxnSpPr>
            <a:cxnSpLocks/>
          </p:cNvCxnSpPr>
          <p:nvPr/>
        </p:nvCxnSpPr>
        <p:spPr>
          <a:xfrm flipH="1">
            <a:off x="2381994" y="3267452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47ACA1C-3DFD-4B4B-AF2C-6CC0E1829F08}"/>
              </a:ext>
            </a:extLst>
          </p:cNvPr>
          <p:cNvCxnSpPr>
            <a:cxnSpLocks/>
          </p:cNvCxnSpPr>
          <p:nvPr/>
        </p:nvCxnSpPr>
        <p:spPr>
          <a:xfrm flipH="1">
            <a:off x="2381994" y="7005547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11">
            <a:extLst>
              <a:ext uri="{FF2B5EF4-FFF2-40B4-BE49-F238E27FC236}">
                <a16:creationId xmlns:a16="http://schemas.microsoft.com/office/drawing/2014/main" id="{3D777293-C163-4987-A47B-178EB95F65AB}"/>
              </a:ext>
            </a:extLst>
          </p:cNvPr>
          <p:cNvGrpSpPr/>
          <p:nvPr/>
        </p:nvGrpSpPr>
        <p:grpSpPr>
          <a:xfrm>
            <a:off x="591294" y="8323348"/>
            <a:ext cx="3581400" cy="1088492"/>
            <a:chOff x="0" y="-47625"/>
            <a:chExt cx="1498352" cy="763329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9379FE2-123A-4519-8A9B-C3E3EA77A1A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50800">
              <a:solidFill>
                <a:srgbClr val="7CD4D2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AE9A3D8F-3EC5-4DCC-AE74-E64E41EE7F2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65" name="Group 11">
            <a:extLst>
              <a:ext uri="{FF2B5EF4-FFF2-40B4-BE49-F238E27FC236}">
                <a16:creationId xmlns:a16="http://schemas.microsoft.com/office/drawing/2014/main" id="{6C348A7D-96FC-4F2B-A8E6-B9C9EB24E23C}"/>
              </a:ext>
            </a:extLst>
          </p:cNvPr>
          <p:cNvGrpSpPr/>
          <p:nvPr/>
        </p:nvGrpSpPr>
        <p:grpSpPr>
          <a:xfrm>
            <a:off x="14079448" y="8322356"/>
            <a:ext cx="3581400" cy="1088492"/>
            <a:chOff x="0" y="-47625"/>
            <a:chExt cx="1498352" cy="763329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2DF660C-BD3F-49E1-A2FD-31EDC534921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38100">
              <a:solidFill>
                <a:srgbClr val="1B6282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1031C076-5973-4A22-8E22-5593B80656F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9" name="TextBox 33">
            <a:extLst>
              <a:ext uri="{FF2B5EF4-FFF2-40B4-BE49-F238E27FC236}">
                <a16:creationId xmlns:a16="http://schemas.microsoft.com/office/drawing/2014/main" id="{76FBA2BF-2A80-46A3-B930-9B60D6E24983}"/>
              </a:ext>
            </a:extLst>
          </p:cNvPr>
          <p:cNvSpPr txBox="1"/>
          <p:nvPr/>
        </p:nvSpPr>
        <p:spPr>
          <a:xfrm>
            <a:off x="868346" y="8568738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두 선택지중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하나의 주문만이 가능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937E386F-4890-4F6E-9C9C-732CF08FA489}"/>
              </a:ext>
            </a:extLst>
          </p:cNvPr>
          <p:cNvSpPr txBox="1"/>
          <p:nvPr/>
        </p:nvSpPr>
        <p:spPr>
          <a:xfrm>
            <a:off x="14386338" y="8577132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두 선택지 중</a:t>
            </a:r>
            <a:endParaRPr lang="en-US" altLang="ko-KR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먼저 도달하는 주문 실행</a:t>
            </a:r>
            <a:endParaRPr lang="en-US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2" name="TextBox 33">
            <a:extLst>
              <a:ext uri="{FF2B5EF4-FFF2-40B4-BE49-F238E27FC236}">
                <a16:creationId xmlns:a16="http://schemas.microsoft.com/office/drawing/2014/main" id="{5648B2BA-8DD4-4829-965C-92D82A85332A}"/>
              </a:ext>
            </a:extLst>
          </p:cNvPr>
          <p:cNvSpPr txBox="1"/>
          <p:nvPr/>
        </p:nvSpPr>
        <p:spPr>
          <a:xfrm>
            <a:off x="-47879" y="24344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수익 실현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E558007B-3B86-46E4-A97F-2112927A62A6}"/>
              </a:ext>
            </a:extLst>
          </p:cNvPr>
          <p:cNvSpPr txBox="1"/>
          <p:nvPr/>
        </p:nvSpPr>
        <p:spPr>
          <a:xfrm>
            <a:off x="-55016" y="6108550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손실 청산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4" name="TextBox 33">
            <a:extLst>
              <a:ext uri="{FF2B5EF4-FFF2-40B4-BE49-F238E27FC236}">
                <a16:creationId xmlns:a16="http://schemas.microsoft.com/office/drawing/2014/main" id="{3F02A363-E4DF-47C4-A838-489C06EC90B2}"/>
              </a:ext>
            </a:extLst>
          </p:cNvPr>
          <p:cNvSpPr txBox="1"/>
          <p:nvPr/>
        </p:nvSpPr>
        <p:spPr>
          <a:xfrm>
            <a:off x="14966979" y="2435653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최대 희망가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8" name="TextBox 33">
            <a:extLst>
              <a:ext uri="{FF2B5EF4-FFF2-40B4-BE49-F238E27FC236}">
                <a16:creationId xmlns:a16="http://schemas.microsoft.com/office/drawing/2014/main" id="{B1F7A238-FBCB-481D-9829-73C13E4383CC}"/>
              </a:ext>
            </a:extLst>
          </p:cNvPr>
          <p:cNvSpPr txBox="1"/>
          <p:nvPr/>
        </p:nvSpPr>
        <p:spPr>
          <a:xfrm>
            <a:off x="14966978" y="61538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최소 손실가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90A5D9-08A0-42AA-A55C-12E1DBD2BE4F}"/>
              </a:ext>
            </a:extLst>
          </p:cNvPr>
          <p:cNvCxnSpPr>
            <a:cxnSpLocks/>
            <a:stCxn id="77" idx="1"/>
            <a:endCxn id="64" idx="3"/>
          </p:cNvCxnSpPr>
          <p:nvPr/>
        </p:nvCxnSpPr>
        <p:spPr>
          <a:xfrm flipH="1">
            <a:off x="4172694" y="8859130"/>
            <a:ext cx="953769" cy="846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0261CEA-681D-4430-B983-8306D2A97A97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flipH="1" flipV="1">
            <a:off x="12778022" y="8859130"/>
            <a:ext cx="1301426" cy="74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7" name="차트 62">
            <a:extLst>
              <a:ext uri="{FF2B5EF4-FFF2-40B4-BE49-F238E27FC236}">
                <a16:creationId xmlns:a16="http://schemas.microsoft.com/office/drawing/2014/main" id="{FE998742-E2CE-4AFF-9667-0CE9DDDC7F52}"/>
              </a:ext>
            </a:extLst>
          </p:cNvPr>
          <p:cNvGraphicFramePr/>
          <p:nvPr/>
        </p:nvGraphicFramePr>
        <p:xfrm>
          <a:off x="4708833" y="2856866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3">
            <a:extLst>
              <a:ext uri="{FF2B5EF4-FFF2-40B4-BE49-F238E27FC236}">
                <a16:creationId xmlns:a16="http://schemas.microsoft.com/office/drawing/2014/main" id="{1C111A8B-59EA-4730-8987-C472C61C60E3}"/>
              </a:ext>
            </a:extLst>
          </p:cNvPr>
          <p:cNvGrpSpPr/>
          <p:nvPr/>
        </p:nvGrpSpPr>
        <p:grpSpPr>
          <a:xfrm>
            <a:off x="5325874" y="7561122"/>
            <a:ext cx="8187053" cy="276743"/>
            <a:chOff x="3881029" y="3284984"/>
            <a:chExt cx="6164578" cy="216024"/>
          </a:xfrm>
        </p:grpSpPr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8CDF669-5B0D-4B7F-A165-DBEBE65F8A00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1FE8BE3E-01A2-456D-A2AC-E0BFC33805A9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812D4BA0-9261-4560-B3BD-41C58344F158}"/>
              </a:ext>
            </a:extLst>
          </p:cNvPr>
          <p:cNvSpPr/>
          <p:nvPr/>
        </p:nvSpPr>
        <p:spPr>
          <a:xfrm>
            <a:off x="14935200" y="7561122"/>
            <a:ext cx="3203596" cy="2439814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27000">
              <a:schemeClr val="accent1">
                <a:alpha val="23000"/>
              </a:schemeClr>
            </a:glow>
          </a:effectLst>
        </p:spPr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A413BA4E-ADDB-4FF3-B3D0-45ABBF137E4E}"/>
              </a:ext>
            </a:extLst>
          </p:cNvPr>
          <p:cNvGrpSpPr/>
          <p:nvPr/>
        </p:nvGrpSpPr>
        <p:grpSpPr>
          <a:xfrm>
            <a:off x="4800600" y="2147236"/>
            <a:ext cx="2816476" cy="1088492"/>
            <a:chOff x="0" y="-47625"/>
            <a:chExt cx="1498352" cy="76332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35BE04-4300-4947-BB0D-3EF56CEB6BB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E07A71-20F7-4DD9-9D82-501B5D776FE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B6957-42CC-4576-BBE1-7AC1F9180B94}"/>
              </a:ext>
            </a:extLst>
          </p:cNvPr>
          <p:cNvSpPr txBox="1"/>
          <p:nvPr/>
        </p:nvSpPr>
        <p:spPr>
          <a:xfrm>
            <a:off x="4725861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D2B49-5BFD-4B3D-ADEC-36EB9F8BF276}"/>
              </a:ext>
            </a:extLst>
          </p:cNvPr>
          <p:cNvSpPr txBox="1"/>
          <p:nvPr/>
        </p:nvSpPr>
        <p:spPr>
          <a:xfrm>
            <a:off x="5180137" y="271976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6F66EBF-6121-4285-A7A3-94997A4D5F7F}"/>
              </a:ext>
            </a:extLst>
          </p:cNvPr>
          <p:cNvGrpSpPr/>
          <p:nvPr/>
        </p:nvGrpSpPr>
        <p:grpSpPr>
          <a:xfrm>
            <a:off x="8071350" y="2147236"/>
            <a:ext cx="2891215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C525218-CDB4-4EEA-9685-73761CB08D9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8723DEE8-CB23-4274-8457-15F7AF7A929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EA13370D-8851-47EE-A9FB-1E47B585DD91}"/>
              </a:ext>
            </a:extLst>
          </p:cNvPr>
          <p:cNvSpPr txBox="1"/>
          <p:nvPr/>
        </p:nvSpPr>
        <p:spPr>
          <a:xfrm>
            <a:off x="7985254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17628-DE45-477F-8013-7F76F54E56CC}"/>
              </a:ext>
            </a:extLst>
          </p:cNvPr>
          <p:cNvSpPr txBox="1"/>
          <p:nvPr/>
        </p:nvSpPr>
        <p:spPr>
          <a:xfrm>
            <a:off x="8450888" y="2716239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D25AE149-F7E2-43E5-ADEF-7D41902BEDFA}"/>
              </a:ext>
            </a:extLst>
          </p:cNvPr>
          <p:cNvGrpSpPr/>
          <p:nvPr/>
        </p:nvGrpSpPr>
        <p:grpSpPr>
          <a:xfrm>
            <a:off x="11342100" y="2147236"/>
            <a:ext cx="2373899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B32D434F-BE7E-4AE1-BCAE-6C6B9C3B53A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43060BCB-F59F-4365-BAFA-DE753911639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54F2E490-D2D5-4B9F-B3F0-D6152B6999E5}"/>
              </a:ext>
            </a:extLst>
          </p:cNvPr>
          <p:cNvSpPr txBox="1"/>
          <p:nvPr/>
        </p:nvSpPr>
        <p:spPr>
          <a:xfrm>
            <a:off x="11034378" y="238500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67838-9554-4AA1-B490-D7E33810F64F}"/>
              </a:ext>
            </a:extLst>
          </p:cNvPr>
          <p:cNvSpPr txBox="1"/>
          <p:nvPr/>
        </p:nvSpPr>
        <p:spPr>
          <a:xfrm>
            <a:off x="11488654" y="271710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2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752474" y="478310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4048995" y="502279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Alert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189232" y="7771790"/>
            <a:ext cx="291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거래 체결시 알람기능을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통해 편의성 증대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14030338" y="5466727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과감한 수익실현과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리스크의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752473" y="5222955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2421</Words>
  <Application>Microsoft Office PowerPoint</Application>
  <PresentationFormat>사용자 지정</PresentationFormat>
  <Paragraphs>702</Paragraphs>
  <Slides>31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맑은 고딕</vt:lpstr>
      <vt:lpstr>Nanum Square Bold</vt:lpstr>
      <vt:lpstr>Arial Unicode MS</vt:lpstr>
      <vt:lpstr>Wingdings</vt:lpstr>
      <vt:lpstr>나눔바른고딕OTF</vt:lpstr>
      <vt:lpstr>Arial</vt:lpstr>
      <vt:lpstr>Source Han Sans KR Medium</vt:lpstr>
      <vt:lpstr>Source Han Sans KR Bold</vt:lpstr>
      <vt:lpstr>Bahnschrift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168</cp:revision>
  <dcterms:created xsi:type="dcterms:W3CDTF">2006-08-16T00:00:00Z</dcterms:created>
  <dcterms:modified xsi:type="dcterms:W3CDTF">2024-03-28T00:43:08Z</dcterms:modified>
  <dc:identifier>DAF_7nAX5Pw</dc:identifier>
</cp:coreProperties>
</file>